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17"/>
  </p:notesMasterIdLst>
  <p:handoutMasterIdLst>
    <p:handoutMasterId r:id="rId18"/>
  </p:handoutMasterIdLst>
  <p:sldIdLst>
    <p:sldId id="256" r:id="rId5"/>
    <p:sldId id="283" r:id="rId6"/>
    <p:sldId id="284" r:id="rId7"/>
    <p:sldId id="285" r:id="rId8"/>
    <p:sldId id="286" r:id="rId9"/>
    <p:sldId id="287" r:id="rId10"/>
    <p:sldId id="288" r:id="rId11"/>
    <p:sldId id="289" r:id="rId12"/>
    <p:sldId id="290" r:id="rId13"/>
    <p:sldId id="291" r:id="rId14"/>
    <p:sldId id="292" r:id="rId15"/>
    <p:sldId id="293" r:id="rId16"/>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 damos la bienvenida" id="{E75E278A-FF0E-49A4-B170-79828D63BBAD}">
          <p14:sldIdLst>
            <p14:sldId id="256"/>
            <p14:sldId id="283"/>
            <p14:sldId id="284"/>
            <p14:sldId id="285"/>
            <p14:sldId id="286"/>
            <p14:sldId id="287"/>
            <p14:sldId id="288"/>
            <p14:sldId id="289"/>
            <p14:sldId id="290"/>
            <p14:sldId id="291"/>
            <p14:sldId id="292"/>
            <p14:sldId id="293"/>
          </p14:sldIdLst>
        </p14:section>
        <p14:section name="Diseñar, Transformación, Anotar, Trabajar en colaboración, Información" id="{B9B51309-D148-4332-87C2-07BE32FBCA3B}">
          <p14:sldIdLst/>
        </p14:section>
        <p14:section name="Más información"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945" autoAdjust="0"/>
  </p:normalViewPr>
  <p:slideViewPr>
    <p:cSldViewPr snapToGrid="0">
      <p:cViewPr varScale="1">
        <p:scale>
          <a:sx n="69" d="100"/>
          <a:sy n="69" d="100"/>
        </p:scale>
        <p:origin x="780"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7" d="100"/>
          <a:sy n="77" d="100"/>
        </p:scale>
        <p:origin x="402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E7C177B-B36A-42FB-963C-4A4062E11465}" type="datetime1">
              <a:rPr lang="es-ES" smtClean="0"/>
              <a:t>31/03/2020</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679768-A2FC-4D08-91F6-8DCE6C566B36}" type="slidenum">
              <a:rPr lang="es-ES" smtClean="0"/>
              <a:t>‹Nº›</a:t>
            </a:fld>
            <a:endParaRPr lang="es-ES"/>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D6E2F-8700-4332-938B-4B711CF8351C}" type="datetime1">
              <a:rPr lang="es-ES" smtClean="0"/>
              <a:pPr/>
              <a:t>31/03/2020</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F61EA0F-A667-4B49-8422-0062BC55E249}" type="slidenum">
              <a:rPr lang="es-ES" noProof="0" smtClean="0"/>
              <a:t>‹Nº›</a:t>
            </a:fld>
            <a:endParaRPr lang="es-ES" noProof="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rtlCol="0"/>
          <a:lstStyle/>
          <a:p>
            <a:pPr rtl="0"/>
            <a:endParaRPr lang="es-ES" noProof="0" dirty="0"/>
          </a:p>
        </p:txBody>
      </p:sp>
      <p:sp>
        <p:nvSpPr>
          <p:cNvPr id="4" name="Marcador de posición de número de diapositiva 3"/>
          <p:cNvSpPr>
            <a:spLocks noGrp="1"/>
          </p:cNvSpPr>
          <p:nvPr>
            <p:ph type="sldNum" sz="quarter" idx="10"/>
          </p:nvPr>
        </p:nvSpPr>
        <p:spPr/>
        <p:txBody>
          <a:bodyPr rtlCol="0"/>
          <a:lstStyle/>
          <a:p>
            <a:pPr rtl="0"/>
            <a:fld id="{DF61EA0F-A667-4B49-8422-0062BC55E249}" type="slidenum">
              <a:rPr lang="es-ES" smtClean="0"/>
              <a:t>1</a:t>
            </a:fld>
            <a:endParaRPr lang="es-ES"/>
          </a:p>
        </p:txBody>
      </p:sp>
    </p:spTree>
    <p:extLst>
      <p:ext uri="{BB962C8B-B14F-4D97-AF65-F5344CB8AC3E}">
        <p14:creationId xmlns:p14="http://schemas.microsoft.com/office/powerpoint/2010/main" val="101176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Rectángulo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9" name="Rectángulo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s-ES" sz="1800" noProof="0"/>
          </a:p>
        </p:txBody>
      </p:sp>
      <p:cxnSp>
        <p:nvCxnSpPr>
          <p:cNvPr id="12" name="Conector recto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ítulo 3"/>
          <p:cNvSpPr>
            <a:spLocks noGrp="1"/>
          </p:cNvSpPr>
          <p:nvPr>
            <p:ph type="title"/>
          </p:nvPr>
        </p:nvSpPr>
        <p:spPr>
          <a:xfrm>
            <a:off x="521207" y="448056"/>
            <a:ext cx="6877119" cy="640080"/>
          </a:xfrm>
        </p:spPr>
        <p:txBody>
          <a:bodyPr rtlCol="0" anchor="b" anchorCtr="0">
            <a:normAutofit/>
          </a:bodyPr>
          <a:lstStyle>
            <a:lvl1pPr>
              <a:defRPr sz="2800">
                <a:solidFill>
                  <a:schemeClr val="bg2">
                    <a:lumMod val="25000"/>
                  </a:schemeClr>
                </a:solidFill>
              </a:defRPr>
            </a:lvl1pPr>
          </a:lstStyle>
          <a:p>
            <a:pPr rtl="0"/>
            <a:r>
              <a:rPr lang="es-ES" noProof="0" smtClean="0"/>
              <a:t>Haga clic para modificar el estilo de título del patrón</a:t>
            </a:r>
            <a:endParaRPr lang="es-ES" noProof="0"/>
          </a:p>
        </p:txBody>
      </p:sp>
      <p:sp>
        <p:nvSpPr>
          <p:cNvPr id="3" name="Marcador de posición de contenido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rtl="0">
              <a:lnSpc>
                <a:spcPct val="150000"/>
              </a:lnSpc>
              <a:spcBef>
                <a:spcPts val="1000"/>
              </a:spcBef>
              <a:spcAft>
                <a:spcPts val="1200"/>
              </a:spcAft>
              <a:buNone/>
            </a:pPr>
            <a:r>
              <a:rPr lang="es-ES" noProof="0" smtClean="0"/>
              <a:t>Editar el estilo de texto del patrón</a:t>
            </a:r>
          </a:p>
          <a:p>
            <a:pPr marL="0" lvl="1" indent="0" rtl="0">
              <a:lnSpc>
                <a:spcPct val="150000"/>
              </a:lnSpc>
              <a:spcBef>
                <a:spcPts val="1000"/>
              </a:spcBef>
              <a:spcAft>
                <a:spcPts val="1200"/>
              </a:spcAft>
              <a:buNone/>
            </a:pPr>
            <a:r>
              <a:rPr lang="es-ES" noProof="0" smtClean="0"/>
              <a:t>Segundo nivel</a:t>
            </a:r>
          </a:p>
          <a:p>
            <a:pPr marL="0" lvl="2" indent="0" rtl="0">
              <a:lnSpc>
                <a:spcPct val="150000"/>
              </a:lnSpc>
              <a:spcBef>
                <a:spcPts val="1000"/>
              </a:spcBef>
              <a:spcAft>
                <a:spcPts val="1200"/>
              </a:spcAft>
              <a:buNone/>
            </a:pPr>
            <a:r>
              <a:rPr lang="es-ES" noProof="0" smtClean="0"/>
              <a:t>Tercer nivel</a:t>
            </a:r>
          </a:p>
          <a:p>
            <a:pPr marL="0" lvl="3" indent="0" rtl="0">
              <a:lnSpc>
                <a:spcPct val="150000"/>
              </a:lnSpc>
              <a:spcBef>
                <a:spcPts val="1000"/>
              </a:spcBef>
              <a:spcAft>
                <a:spcPts val="1200"/>
              </a:spcAft>
              <a:buNone/>
            </a:pPr>
            <a:r>
              <a:rPr lang="es-ES" noProof="0" smtClean="0"/>
              <a:t>Cuarto nivel</a:t>
            </a:r>
          </a:p>
          <a:p>
            <a:pPr marL="0" lvl="4" indent="0" rtl="0">
              <a:lnSpc>
                <a:spcPct val="150000"/>
              </a:lnSpc>
              <a:spcBef>
                <a:spcPts val="1000"/>
              </a:spcBef>
              <a:spcAft>
                <a:spcPts val="1200"/>
              </a:spcAft>
              <a:buNone/>
            </a:pPr>
            <a:r>
              <a:rPr lang="es-ES" noProof="0" smtClean="0"/>
              <a:t>Quinto nivel</a:t>
            </a:r>
            <a:endParaRPr lang="es-ES" noProof="0"/>
          </a:p>
        </p:txBody>
      </p:sp>
      <p:sp>
        <p:nvSpPr>
          <p:cNvPr id="6" name="Marcador de fecha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8BBF53A3-647D-4EB5-8024-AB2FE87A599F}" type="datetime1">
              <a:rPr lang="es-ES" noProof="0" smtClean="0"/>
              <a:t>31/03/2020</a:t>
            </a:fld>
            <a:endParaRPr lang="es-ES" noProof="0"/>
          </a:p>
        </p:txBody>
      </p:sp>
      <p:sp>
        <p:nvSpPr>
          <p:cNvPr id="7" name="Marcador de pie de página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es-ES" noProof="0"/>
          </a:p>
        </p:txBody>
      </p:sp>
      <p:sp>
        <p:nvSpPr>
          <p:cNvPr id="8" name="Marcador de posición de número de diapositiva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es-ES" noProof="0" smtClean="0"/>
              <a:pPr rtl="0"/>
              <a:t>‹Nº›</a:t>
            </a:fld>
            <a:endParaRPr lang="es-ES" noProof="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9" name="Rectángulo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10" name="Rectángulo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2" name="Título 1"/>
          <p:cNvSpPr>
            <a:spLocks noGrp="1"/>
          </p:cNvSpPr>
          <p:nvPr>
            <p:ph type="title"/>
          </p:nvPr>
        </p:nvSpPr>
        <p:spPr>
          <a:xfrm>
            <a:off x="521208" y="1536192"/>
            <a:ext cx="6876288" cy="640080"/>
          </a:xfrm>
        </p:spPr>
        <p:txBody>
          <a:bodyPr rtlCol="0">
            <a:normAutofit/>
          </a:bodyPr>
          <a:lstStyle>
            <a:lvl1pPr>
              <a:defRPr sz="3600">
                <a:solidFill>
                  <a:schemeClr val="bg1"/>
                </a:solidFill>
              </a:defRPr>
            </a:lvl1pPr>
          </a:lstStyle>
          <a:p>
            <a:pPr rtl="0"/>
            <a:r>
              <a:rPr lang="es-ES" noProof="0" smtClean="0"/>
              <a:t>Haga clic para modificar el estilo de título del patrón</a:t>
            </a:r>
            <a:endParaRPr lang="es-ES" noProof="0"/>
          </a:p>
        </p:txBody>
      </p:sp>
      <p:sp>
        <p:nvSpPr>
          <p:cNvPr id="7" name="Marcador de contenido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rtl="0">
              <a:lnSpc>
                <a:spcPct val="150000"/>
              </a:lnSpc>
              <a:spcBef>
                <a:spcPts val="1000"/>
              </a:spcBef>
              <a:spcAft>
                <a:spcPts val="1200"/>
              </a:spcAft>
              <a:buNone/>
            </a:pPr>
            <a:r>
              <a:rPr lang="es-ES" noProof="0" smtClean="0"/>
              <a:t>Editar el estilo de texto del patrón</a:t>
            </a:r>
          </a:p>
          <a:p>
            <a:pPr marL="0" lvl="1" indent="0" rtl="0">
              <a:lnSpc>
                <a:spcPct val="150000"/>
              </a:lnSpc>
              <a:spcBef>
                <a:spcPts val="1000"/>
              </a:spcBef>
              <a:spcAft>
                <a:spcPts val="1200"/>
              </a:spcAft>
              <a:buNone/>
            </a:pPr>
            <a:r>
              <a:rPr lang="es-ES" noProof="0" smtClean="0"/>
              <a:t>Segundo nivel</a:t>
            </a:r>
          </a:p>
          <a:p>
            <a:pPr marL="0" lvl="2" indent="0" rtl="0">
              <a:lnSpc>
                <a:spcPct val="150000"/>
              </a:lnSpc>
              <a:spcBef>
                <a:spcPts val="1000"/>
              </a:spcBef>
              <a:spcAft>
                <a:spcPts val="1200"/>
              </a:spcAft>
              <a:buNone/>
            </a:pPr>
            <a:r>
              <a:rPr lang="es-ES" noProof="0" smtClean="0"/>
              <a:t>Tercer nivel</a:t>
            </a:r>
          </a:p>
          <a:p>
            <a:pPr marL="0" lvl="3" indent="0" rtl="0">
              <a:lnSpc>
                <a:spcPct val="150000"/>
              </a:lnSpc>
              <a:spcBef>
                <a:spcPts val="1000"/>
              </a:spcBef>
              <a:spcAft>
                <a:spcPts val="1200"/>
              </a:spcAft>
              <a:buNone/>
            </a:pPr>
            <a:r>
              <a:rPr lang="es-ES" noProof="0" smtClean="0"/>
              <a:t>Cuarto nivel</a:t>
            </a:r>
          </a:p>
          <a:p>
            <a:pPr marL="0" lvl="4" indent="0" rtl="0">
              <a:lnSpc>
                <a:spcPct val="150000"/>
              </a:lnSpc>
              <a:spcBef>
                <a:spcPts val="1000"/>
              </a:spcBef>
              <a:spcAft>
                <a:spcPts val="1200"/>
              </a:spcAft>
              <a:buNone/>
            </a:pPr>
            <a:r>
              <a:rPr lang="es-ES" noProof="0" smtClean="0"/>
              <a:t>Quinto nivel</a:t>
            </a:r>
            <a:endParaRPr lang="es-ES" noProof="0"/>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s-ES" sz="1800" noProof="0"/>
          </a:p>
        </p:txBody>
      </p:sp>
      <p:sp>
        <p:nvSpPr>
          <p:cNvPr id="2" name="Marcador de posición de título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E5AAFFC4-FA62-427A-8CE9-ACD9FDA24490}" type="datetime1">
              <a:rPr lang="es-ES" noProof="0" smtClean="0"/>
              <a:t>31/03/2020</a:t>
            </a:fld>
            <a:endParaRPr lang="es-ES" noProof="0"/>
          </a:p>
        </p:txBody>
      </p:sp>
      <p:sp>
        <p:nvSpPr>
          <p:cNvPr id="5" name="Marcador de pie de página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es-ES" noProof="0"/>
          </a:p>
        </p:txBody>
      </p:sp>
      <p:sp>
        <p:nvSpPr>
          <p:cNvPr id="6" name="Marcador de posición de número de diapositiva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es-ES" noProof="0" smtClean="0"/>
              <a:pPr rtl="0"/>
              <a:t>‹Nº›</a:t>
            </a:fld>
            <a:endParaRPr lang="es-ES" noProof="0"/>
          </a:p>
        </p:txBody>
      </p:sp>
      <p:cxnSp>
        <p:nvCxnSpPr>
          <p:cNvPr id="8" name="Conector recto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cured.cu/Par%C3%ADs" TargetMode="External"/><Relationship Id="rId2" Type="http://schemas.openxmlformats.org/officeDocument/2006/relationships/hyperlink" Target="https://www.ecured.cu/index.php?title=Utop%C3%ADa&amp;action=edit&amp;redlink=1" TargetMode="External"/><Relationship Id="rId1" Type="http://schemas.openxmlformats.org/officeDocument/2006/relationships/slideLayout" Target="../slideLayouts/slideLayout2.xml"/><Relationship Id="rId5" Type="http://schemas.openxmlformats.org/officeDocument/2006/relationships/hyperlink" Target="https://www.ecured.cu/Kremlin_de_Mosc%C3%BA" TargetMode="External"/><Relationship Id="rId4" Type="http://schemas.openxmlformats.org/officeDocument/2006/relationships/hyperlink" Target="https://www.ecured.cu/1516"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JrAhHJC8dy8" TargetMode="External"/><Relationship Id="rId2" Type="http://schemas.openxmlformats.org/officeDocument/2006/relationships/slideLayout" Target="../slideLayouts/slideLayout2.xml"/><Relationship Id="rId1" Type="http://schemas.openxmlformats.org/officeDocument/2006/relationships/video" Target="https://www.youtube.com/embed/JrAhHJC8dy8?feature=oembed"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38200" y="1164324"/>
            <a:ext cx="10515600" cy="2387600"/>
          </a:xfrm>
        </p:spPr>
        <p:txBody>
          <a:bodyPr rtlCol="0" anchor="ctr" anchorCtr="0">
            <a:normAutofit/>
          </a:bodyPr>
          <a:lstStyle/>
          <a:p>
            <a:pPr algn="ctr" rtl="0"/>
            <a:r>
              <a:rPr lang="es-ES" sz="4800" dirty="0" smtClean="0">
                <a:solidFill>
                  <a:schemeClr val="bg1"/>
                </a:solidFill>
              </a:rPr>
              <a:t>Unidad 1: Literatura y efecto estético </a:t>
            </a:r>
            <a:endParaRPr lang="es-ES" sz="4800" dirty="0">
              <a:solidFill>
                <a:schemeClr val="bg1"/>
              </a:solidFill>
            </a:endParaRPr>
          </a:p>
        </p:txBody>
      </p:sp>
      <p:sp>
        <p:nvSpPr>
          <p:cNvPr id="3" name="Subtítulo 2"/>
          <p:cNvSpPr>
            <a:spLocks noGrp="1"/>
          </p:cNvSpPr>
          <p:nvPr>
            <p:ph type="subTitle" idx="4294967295"/>
          </p:nvPr>
        </p:nvSpPr>
        <p:spPr>
          <a:xfrm>
            <a:off x="4704606" y="2983027"/>
            <a:ext cx="4290537" cy="1137793"/>
          </a:xfrm>
        </p:spPr>
        <p:txBody>
          <a:bodyPr rtlCol="0">
            <a:noAutofit/>
          </a:bodyPr>
          <a:lstStyle/>
          <a:p>
            <a:pPr marL="0" indent="0" algn="ctr" rtl="0">
              <a:buNone/>
            </a:pPr>
            <a:r>
              <a:rPr lang="es-ES" sz="3600" dirty="0" smtClean="0">
                <a:solidFill>
                  <a:schemeClr val="bg1"/>
                </a:solidFill>
                <a:latin typeface="+mj-lt"/>
              </a:rPr>
              <a:t>La novela distópica </a:t>
            </a:r>
            <a:endParaRPr lang="es-ES" sz="3600" dirty="0">
              <a:solidFill>
                <a:schemeClr val="bg1"/>
              </a:solidFill>
              <a:latin typeface="+mj-lt"/>
            </a:endParaRPr>
          </a:p>
        </p:txBody>
      </p:sp>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Características </a:t>
            </a:r>
            <a:endParaRPr lang="es-CL" dirty="0"/>
          </a:p>
        </p:txBody>
      </p:sp>
      <p:sp>
        <p:nvSpPr>
          <p:cNvPr id="3" name="Marcador de contenido 2"/>
          <p:cNvSpPr>
            <a:spLocks noGrp="1"/>
          </p:cNvSpPr>
          <p:nvPr>
            <p:ph sz="quarter" idx="10"/>
          </p:nvPr>
        </p:nvSpPr>
        <p:spPr>
          <a:xfrm>
            <a:off x="539496" y="1435607"/>
            <a:ext cx="11114240" cy="5159745"/>
          </a:xfrm>
        </p:spPr>
        <p:txBody>
          <a:bodyPr>
            <a:normAutofit/>
          </a:bodyPr>
          <a:lstStyle/>
          <a:p>
            <a:r>
              <a:rPr lang="es-ES" sz="1800" dirty="0"/>
              <a:t>La mayoría de los autores de ficción distópica exploran al menos una de las razones por que las cosas son así, a menudo como una analogía para cuestiones similares en el mundo real. La literatura distópica se utiliza para «proporcionar nuevas perspectivas sobre las prácticas sociales y políticas problemáticas que de otro modo podrían darse por sentado o considerados natural e inevitable».</a:t>
            </a:r>
          </a:p>
          <a:p>
            <a:r>
              <a:rPr lang="es-ES" sz="1800" dirty="0"/>
              <a:t>Por lo tanto, los ciudadanos perciben estar en vigilancia constante.</a:t>
            </a:r>
          </a:p>
          <a:p>
            <a:r>
              <a:rPr lang="es-ES" sz="1800" dirty="0"/>
              <a:t>La información, el pensamiento independiente y la libertad están restringidos.</a:t>
            </a:r>
          </a:p>
          <a:p>
            <a:r>
              <a:rPr lang="es-ES" sz="1800" dirty="0"/>
              <a:t>Los ciudadanos tienen miedo del mundo exterior. Se ajustan a las expectativas uniformes, la individualidad y la disidencia son malas.</a:t>
            </a:r>
          </a:p>
          <a:p>
            <a:r>
              <a:rPr lang="es-ES" sz="1800" dirty="0"/>
              <a:t>Los ciudadanos viven en un estado deshumanizado. Personas tratadas como objetos.</a:t>
            </a:r>
          </a:p>
          <a:p>
            <a:endParaRPr lang="es-CL" dirty="0"/>
          </a:p>
        </p:txBody>
      </p:sp>
    </p:spTree>
    <p:extLst>
      <p:ext uri="{BB962C8B-B14F-4D97-AF65-F5344CB8AC3E}">
        <p14:creationId xmlns:p14="http://schemas.microsoft.com/office/powerpoint/2010/main" val="72686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Algunas obras </a:t>
            </a:r>
            <a:endParaRPr lang="es-CL" dirty="0"/>
          </a:p>
        </p:txBody>
      </p:sp>
      <p:sp>
        <p:nvSpPr>
          <p:cNvPr id="3" name="Marcador de contenido 2"/>
          <p:cNvSpPr>
            <a:spLocks noGrp="1"/>
          </p:cNvSpPr>
          <p:nvPr>
            <p:ph sz="quarter" idx="10"/>
          </p:nvPr>
        </p:nvSpPr>
        <p:spPr>
          <a:xfrm>
            <a:off x="521207" y="1299422"/>
            <a:ext cx="5764028" cy="5422391"/>
          </a:xfrm>
        </p:spPr>
        <p:txBody>
          <a:bodyPr>
            <a:noAutofit/>
          </a:bodyPr>
          <a:lstStyle/>
          <a:p>
            <a:r>
              <a:rPr lang="es-ES" sz="1400" dirty="0"/>
              <a:t>Luego en 1921, el ingeniero ruso </a:t>
            </a:r>
            <a:r>
              <a:rPr lang="es-ES" sz="1400" dirty="0" err="1"/>
              <a:t>Yevgeni</a:t>
            </a:r>
            <a:r>
              <a:rPr lang="es-ES" sz="1400" dirty="0"/>
              <a:t> </a:t>
            </a:r>
            <a:r>
              <a:rPr lang="es-ES" sz="1400" dirty="0" err="1"/>
              <a:t>Zamiatin</a:t>
            </a:r>
            <a:r>
              <a:rPr lang="es-ES" sz="1400" dirty="0"/>
              <a:t> publica «Nosotros», presentando a unos seres sin nombre que sufren bajo el yugo del poder absoluto. Así, la </a:t>
            </a:r>
            <a:r>
              <a:rPr lang="es-ES" sz="1400" dirty="0" err="1"/>
              <a:t>antiutopía</a:t>
            </a:r>
            <a:r>
              <a:rPr lang="es-ES" sz="1400" dirty="0"/>
              <a:t> o </a:t>
            </a:r>
            <a:r>
              <a:rPr lang="es-ES" sz="1400" dirty="0" err="1"/>
              <a:t>distopía</a:t>
            </a:r>
            <a:r>
              <a:rPr lang="es-ES" sz="1400" dirty="0"/>
              <a:t> imagina un futuro carente de privacidad y libertades, en la que la ciencia y la tecnología sirven para que unas élites todopoderosas esclavicen a la humanidad.</a:t>
            </a:r>
          </a:p>
          <a:p>
            <a:r>
              <a:rPr lang="es-ES" sz="1400" dirty="0"/>
              <a:t>Tras la publicación de «Nosotros», llegarían tres clásicos: </a:t>
            </a:r>
          </a:p>
          <a:p>
            <a:r>
              <a:rPr lang="es-ES" sz="1400" dirty="0"/>
              <a:t>«Un mundo feliz» de </a:t>
            </a:r>
            <a:r>
              <a:rPr lang="es-ES" sz="1400" dirty="0" err="1"/>
              <a:t>Aldous</a:t>
            </a:r>
            <a:r>
              <a:rPr lang="es-ES" sz="1400" dirty="0"/>
              <a:t> </a:t>
            </a:r>
            <a:r>
              <a:rPr lang="es-ES" sz="1400" dirty="0" err="1"/>
              <a:t>Huxley</a:t>
            </a:r>
            <a:endParaRPr lang="es-ES" sz="1400" dirty="0"/>
          </a:p>
          <a:p>
            <a:r>
              <a:rPr lang="es-ES" sz="1400" dirty="0"/>
              <a:t>«1984» de George Orwell</a:t>
            </a:r>
          </a:p>
          <a:p>
            <a:r>
              <a:rPr lang="es-ES" sz="1400" dirty="0"/>
              <a:t>«Fahrenheit 451» de </a:t>
            </a:r>
            <a:r>
              <a:rPr lang="es-ES" sz="1400" dirty="0" err="1"/>
              <a:t>Ray</a:t>
            </a:r>
            <a:r>
              <a:rPr lang="es-ES" sz="1400" dirty="0"/>
              <a:t> </a:t>
            </a:r>
            <a:r>
              <a:rPr lang="es-ES" sz="1400" dirty="0" err="1"/>
              <a:t>Bradbury</a:t>
            </a:r>
            <a:r>
              <a:rPr lang="es-ES" sz="1400" dirty="0"/>
              <a:t>. </a:t>
            </a:r>
          </a:p>
          <a:p>
            <a:r>
              <a:rPr lang="es-ES" sz="1400" dirty="0"/>
              <a:t>Éstos exploraran el totalitarismo, la industrialización y las guerras mundiales, además de tratar temas como la eugenesia o la erradicación de la cultura.</a:t>
            </a:r>
          </a:p>
          <a:p>
            <a:endParaRPr lang="es-ES" sz="900" dirty="0"/>
          </a:p>
          <a:p>
            <a:endParaRPr lang="es-CL" sz="900" dirty="0"/>
          </a:p>
        </p:txBody>
      </p:sp>
      <p:pic>
        <p:nvPicPr>
          <p:cNvPr id="4" name="Imagen 3"/>
          <p:cNvPicPr>
            <a:picLocks noChangeAspect="1"/>
          </p:cNvPicPr>
          <p:nvPr/>
        </p:nvPicPr>
        <p:blipFill>
          <a:blip r:embed="rId2"/>
          <a:stretch>
            <a:fillRect/>
          </a:stretch>
        </p:blipFill>
        <p:spPr>
          <a:xfrm>
            <a:off x="8035047" y="1871956"/>
            <a:ext cx="3326226" cy="3605014"/>
          </a:xfrm>
          <a:prstGeom prst="rect">
            <a:avLst/>
          </a:prstGeom>
        </p:spPr>
      </p:pic>
    </p:spTree>
    <p:extLst>
      <p:ext uri="{BB962C8B-B14F-4D97-AF65-F5344CB8AC3E}">
        <p14:creationId xmlns:p14="http://schemas.microsoft.com/office/powerpoint/2010/main" val="511259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Actividad </a:t>
            </a:r>
            <a:endParaRPr lang="es-CL" dirty="0"/>
          </a:p>
        </p:txBody>
      </p:sp>
      <p:sp>
        <p:nvSpPr>
          <p:cNvPr id="3" name="Marcador de contenido 2"/>
          <p:cNvSpPr>
            <a:spLocks noGrp="1"/>
          </p:cNvSpPr>
          <p:nvPr>
            <p:ph sz="quarter" idx="10"/>
          </p:nvPr>
        </p:nvSpPr>
        <p:spPr>
          <a:xfrm>
            <a:off x="539495" y="1435608"/>
            <a:ext cx="11192061" cy="5081924"/>
          </a:xfrm>
        </p:spPr>
        <p:txBody>
          <a:bodyPr>
            <a:normAutofit lnSpcReduction="10000"/>
          </a:bodyPr>
          <a:lstStyle/>
          <a:p>
            <a:r>
              <a:rPr lang="es-CL" sz="2000" dirty="0" smtClean="0"/>
              <a:t>Responde estas preguntas en un Word y las envías a la plataforma </a:t>
            </a:r>
          </a:p>
          <a:p>
            <a:r>
              <a:rPr lang="es-ES" sz="2000" dirty="0"/>
              <a:t>¿Qué características presentan estas hipotéticas sociedades futuras que se plantean en las obras de ciencia ficción? </a:t>
            </a:r>
          </a:p>
          <a:p>
            <a:r>
              <a:rPr lang="es-ES" sz="2000" dirty="0"/>
              <a:t>¿Qué impacto causa en el lector leer obras de este género? </a:t>
            </a:r>
          </a:p>
          <a:p>
            <a:r>
              <a:rPr lang="es-ES" sz="2000" dirty="0"/>
              <a:t>¿Cuál es tu postura acerca de la necesidad de la ficción en la vida de las personas? </a:t>
            </a:r>
          </a:p>
          <a:p>
            <a:r>
              <a:rPr lang="es-ES" sz="2000" dirty="0"/>
              <a:t>¿Cómo una obra literaria se puede relacionar con mi experiencia personal?</a:t>
            </a:r>
          </a:p>
          <a:p>
            <a:r>
              <a:rPr lang="es-ES" sz="2000" dirty="0"/>
              <a:t>¿Qué interpretas de la información entregada? ¿Son aplicables a realidad de Chile? Ejemplifica con dos casos</a:t>
            </a:r>
          </a:p>
          <a:p>
            <a:endParaRPr lang="es-CL" dirty="0"/>
          </a:p>
        </p:txBody>
      </p:sp>
    </p:spTree>
    <p:extLst>
      <p:ext uri="{BB962C8B-B14F-4D97-AF65-F5344CB8AC3E}">
        <p14:creationId xmlns:p14="http://schemas.microsoft.com/office/powerpoint/2010/main" val="1807794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Objetivos de clase </a:t>
            </a:r>
            <a:endParaRPr lang="es-CL" dirty="0"/>
          </a:p>
        </p:txBody>
      </p:sp>
      <p:sp>
        <p:nvSpPr>
          <p:cNvPr id="3" name="Marcador de contenido 2"/>
          <p:cNvSpPr>
            <a:spLocks noGrp="1"/>
          </p:cNvSpPr>
          <p:nvPr>
            <p:ph sz="quarter" idx="10"/>
          </p:nvPr>
        </p:nvSpPr>
        <p:spPr>
          <a:xfrm>
            <a:off x="539495" y="1435608"/>
            <a:ext cx="5393471" cy="2945006"/>
          </a:xfrm>
        </p:spPr>
        <p:txBody>
          <a:bodyPr>
            <a:normAutofit/>
          </a:bodyPr>
          <a:lstStyle/>
          <a:p>
            <a:r>
              <a:rPr lang="es-ES" sz="2400" dirty="0" smtClean="0"/>
              <a:t>Reflexionar sobre el efecto estético de la novela distópica, para poder desarrollar interpretación literaria </a:t>
            </a:r>
          </a:p>
          <a:p>
            <a:endParaRPr lang="es-CL" dirty="0"/>
          </a:p>
        </p:txBody>
      </p:sp>
      <p:pic>
        <p:nvPicPr>
          <p:cNvPr id="4" name="Imagen 3">
            <a:extLst>
              <a:ext uri="{FF2B5EF4-FFF2-40B4-BE49-F238E27FC236}">
                <a16:creationId xmlns:a16="http://schemas.microsoft.com/office/drawing/2014/main" id="{11A3CF0C-6409-455F-9153-2F87C84584F7}"/>
              </a:ext>
            </a:extLst>
          </p:cNvPr>
          <p:cNvPicPr>
            <a:picLocks noChangeAspect="1"/>
          </p:cNvPicPr>
          <p:nvPr/>
        </p:nvPicPr>
        <p:blipFill>
          <a:blip r:embed="rId2"/>
          <a:stretch>
            <a:fillRect/>
          </a:stretch>
        </p:blipFill>
        <p:spPr>
          <a:xfrm>
            <a:off x="6872726" y="1435607"/>
            <a:ext cx="3802362" cy="5200937"/>
          </a:xfrm>
          <a:prstGeom prst="rect">
            <a:avLst/>
          </a:prstGeom>
          <a:ln>
            <a:noFill/>
          </a:ln>
          <a:effectLst>
            <a:softEdge rad="112500"/>
          </a:effectLst>
        </p:spPr>
      </p:pic>
    </p:spTree>
    <p:extLst>
      <p:ext uri="{BB962C8B-B14F-4D97-AF65-F5344CB8AC3E}">
        <p14:creationId xmlns:p14="http://schemas.microsoft.com/office/powerpoint/2010/main" val="2672373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Para entender todo debemos conocer a… </a:t>
            </a:r>
            <a:endParaRPr lang="es-CL" dirty="0"/>
          </a:p>
        </p:txBody>
      </p:sp>
      <p:sp>
        <p:nvSpPr>
          <p:cNvPr id="3" name="Marcador de contenido 2"/>
          <p:cNvSpPr>
            <a:spLocks noGrp="1"/>
          </p:cNvSpPr>
          <p:nvPr>
            <p:ph sz="quarter" idx="10"/>
          </p:nvPr>
        </p:nvSpPr>
        <p:spPr>
          <a:xfrm>
            <a:off x="539496" y="1435608"/>
            <a:ext cx="5563592" cy="4880132"/>
          </a:xfrm>
        </p:spPr>
        <p:txBody>
          <a:bodyPr>
            <a:normAutofit lnSpcReduction="10000"/>
          </a:bodyPr>
          <a:lstStyle/>
          <a:p>
            <a:r>
              <a:rPr lang="es-ES" sz="1800" dirty="0"/>
              <a:t>Tomás Moro</a:t>
            </a:r>
          </a:p>
          <a:p>
            <a:r>
              <a:rPr lang="es-ES" sz="1800" dirty="0"/>
              <a:t>(Thomas More; Londres, 1478 - 1535) Político y humanista inglés. Procedente de la pequeña nobleza, estudió en la Universidad de Oxford y accedió a la corte inglesa en calidad de jurista. Su experiencia como abogado y juez le hizo reflexionar sobre la injusticia del mundo, a la luz de su relación intelectual con los humanistas del continente (como Erasmo de Rotterdam). Desde 1504 fue miembro del Parlamento, donde se hizo notar por sus posturas audaces en contra de la tiranía.</a:t>
            </a:r>
          </a:p>
          <a:p>
            <a:endParaRPr lang="es-CL" dirty="0"/>
          </a:p>
        </p:txBody>
      </p:sp>
      <p:pic>
        <p:nvPicPr>
          <p:cNvPr id="4" name="Marcador de contenido 3">
            <a:extLst>
              <a:ext uri="{FF2B5EF4-FFF2-40B4-BE49-F238E27FC236}">
                <a16:creationId xmlns:a16="http://schemas.microsoft.com/office/drawing/2014/main" id="{93929794-6DF8-4910-B90E-C2B2B8EFE2CD}"/>
              </a:ext>
            </a:extLst>
          </p:cNvPr>
          <p:cNvPicPr>
            <a:picLocks noChangeAspect="1"/>
          </p:cNvPicPr>
          <p:nvPr/>
        </p:nvPicPr>
        <p:blipFill>
          <a:blip r:embed="rId2"/>
          <a:stretch>
            <a:fillRect/>
          </a:stretch>
        </p:blipFill>
        <p:spPr>
          <a:xfrm>
            <a:off x="6671456" y="1435608"/>
            <a:ext cx="4907574" cy="4802412"/>
          </a:xfrm>
          <a:prstGeom prst="rect">
            <a:avLst/>
          </a:prstGeom>
          <a:ln>
            <a:noFill/>
          </a:ln>
          <a:effectLst>
            <a:softEdge rad="112500"/>
          </a:effectLst>
        </p:spPr>
      </p:pic>
    </p:spTree>
    <p:extLst>
      <p:ext uri="{BB962C8B-B14F-4D97-AF65-F5344CB8AC3E}">
        <p14:creationId xmlns:p14="http://schemas.microsoft.com/office/powerpoint/2010/main" val="159958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¿Por qué es importante Tomás Moro? </a:t>
            </a:r>
            <a:endParaRPr lang="es-CL" dirty="0"/>
          </a:p>
        </p:txBody>
      </p:sp>
      <p:sp>
        <p:nvSpPr>
          <p:cNvPr id="3" name="Marcador de contenido 2"/>
          <p:cNvSpPr>
            <a:spLocks noGrp="1"/>
          </p:cNvSpPr>
          <p:nvPr>
            <p:ph sz="quarter" idx="10"/>
          </p:nvPr>
        </p:nvSpPr>
        <p:spPr>
          <a:xfrm>
            <a:off x="304799" y="1246909"/>
            <a:ext cx="11568545" cy="5611091"/>
          </a:xfrm>
        </p:spPr>
        <p:txBody>
          <a:bodyPr>
            <a:normAutofit fontScale="92500" lnSpcReduction="10000"/>
          </a:bodyPr>
          <a:lstStyle/>
          <a:p>
            <a:r>
              <a:rPr lang="es-ES" sz="1500" dirty="0"/>
              <a:t>Su obra más relevante como pensador político fue </a:t>
            </a:r>
            <a:r>
              <a:rPr lang="es-ES" sz="1500" dirty="0">
                <a:hlinkClick r:id="rId2" tooltip="Utopía (la página no existe)"/>
              </a:rPr>
              <a:t>Utopía</a:t>
            </a:r>
            <a:r>
              <a:rPr lang="es-ES" sz="1500" dirty="0"/>
              <a:t> (</a:t>
            </a:r>
            <a:r>
              <a:rPr lang="es-ES" sz="1500" dirty="0">
                <a:hlinkClick r:id="rId3" tooltip="París"/>
              </a:rPr>
              <a:t>París</a:t>
            </a:r>
            <a:r>
              <a:rPr lang="es-ES" sz="1500" dirty="0"/>
              <a:t>, </a:t>
            </a:r>
            <a:r>
              <a:rPr lang="es-ES" sz="1500" dirty="0">
                <a:hlinkClick r:id="rId4" tooltip="1516"/>
              </a:rPr>
              <a:t>1516</a:t>
            </a:r>
            <a:r>
              <a:rPr lang="es-ES" sz="1500" dirty="0"/>
              <a:t>), que está dividida en dos partes, la primera, escrita después de la segunda, aunque su actividad como escritor y traductor fue abundante (Epigramas, Diálogos de Luciano, Vida de Pico de la </a:t>
            </a:r>
            <a:r>
              <a:rPr lang="es-ES" sz="1500" dirty="0" err="1"/>
              <a:t>Mirandola</a:t>
            </a:r>
            <a:r>
              <a:rPr lang="es-ES" sz="1500" dirty="0"/>
              <a:t>), no cabe duda de que Utopía (</a:t>
            </a:r>
            <a:r>
              <a:rPr lang="es-ES" sz="1500" dirty="0">
                <a:hlinkClick r:id="rId4" tooltip="1516"/>
              </a:rPr>
              <a:t>1516</a:t>
            </a:r>
            <a:r>
              <a:rPr lang="es-ES" sz="1500" dirty="0"/>
              <a:t>) es la obra más importante e influyente de Tomas Moro , junto con Maquiavelo (El príncipe) y La </a:t>
            </a:r>
            <a:r>
              <a:rPr lang="es-ES" sz="1500" dirty="0" err="1"/>
              <a:t>Boétie</a:t>
            </a:r>
            <a:r>
              <a:rPr lang="es-ES" sz="1500" dirty="0"/>
              <a:t> (Discurso de la servidumbre voluntaria).</a:t>
            </a:r>
          </a:p>
          <a:p>
            <a:r>
              <a:rPr lang="es-ES" sz="1500" dirty="0"/>
              <a:t>En ella criticó el orden político, social y religioso establecido, bajo la fórmula de imaginar como antítesis una comunidad perfecta; su modelo estaba caracterizado por la igualdad social, la fe religiosa, la tolerancia y el imperio de la Ley, combinando la democracia en las unidades de base con la obediencia general a la planificación racional del gobierno. A pesar de haber mantenido en el plano teórico estas aspiraciones premonitorias del pensamiento socialista, Moro fue prudente y moderado en cuanto a la posibilidad de llevarlas a la práctica, por lo que no combatió directamente al poder establecido ni adoptó posturas ideológicas intransigentes.</a:t>
            </a:r>
          </a:p>
          <a:p>
            <a:r>
              <a:rPr lang="es-ES" sz="1500" dirty="0"/>
              <a:t>Utopía, se ha incorporado al lenguaje común y el término “utópico” se utiliza a menudo para referirse a una idea o un concepto idealista y sumamente deseable pero al propio tiempo totalmente inviable e irrealista. En el campo de la ciencia política, tanto los liberales como los socialistas atribuyen a Tomás Moro la paternidad de algunas de sus ideas. Hasta en el </a:t>
            </a:r>
            <a:r>
              <a:rPr lang="es-ES" sz="1500" dirty="0">
                <a:hlinkClick r:id="rId5" tooltip="Kremlin de Moscú"/>
              </a:rPr>
              <a:t>Kremlin</a:t>
            </a:r>
            <a:r>
              <a:rPr lang="es-ES" sz="1500" dirty="0"/>
              <a:t> había una sala dedicada a Tomás Moro, por su supuesta adhesión al ideal político del comunismo.</a:t>
            </a:r>
          </a:p>
          <a:p>
            <a:r>
              <a:rPr lang="es-ES" sz="1500" dirty="0"/>
              <a:t>La obra es una república ideal, más posible históricamente si la política se supedita a la moral, se elimina la propiedad privada, el ejército y la intolerancia. Utopía es utópica no por ser irrealizable, sino por no haber sido cumplida todavía.</a:t>
            </a:r>
          </a:p>
          <a:p>
            <a:endParaRPr lang="es-CL" dirty="0"/>
          </a:p>
        </p:txBody>
      </p:sp>
    </p:spTree>
    <p:extLst>
      <p:ext uri="{BB962C8B-B14F-4D97-AF65-F5344CB8AC3E}">
        <p14:creationId xmlns:p14="http://schemas.microsoft.com/office/powerpoint/2010/main" val="904611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Concepto de Utopía…. </a:t>
            </a:r>
            <a:endParaRPr lang="es-CL" dirty="0"/>
          </a:p>
        </p:txBody>
      </p:sp>
      <p:sp>
        <p:nvSpPr>
          <p:cNvPr id="3" name="Marcador de contenido 2"/>
          <p:cNvSpPr>
            <a:spLocks noGrp="1"/>
          </p:cNvSpPr>
          <p:nvPr>
            <p:ph sz="quarter" idx="10"/>
          </p:nvPr>
        </p:nvSpPr>
        <p:spPr/>
        <p:txBody>
          <a:bodyPr/>
          <a:lstStyle/>
          <a:p>
            <a:r>
              <a:rPr lang="es-CL" sz="2000" dirty="0" smtClean="0"/>
              <a:t>Para entender este concepto de invito a ver este video, donde </a:t>
            </a:r>
            <a:r>
              <a:rPr lang="es-CL" sz="2000" dirty="0" smtClean="0"/>
              <a:t>Eduardo </a:t>
            </a:r>
            <a:r>
              <a:rPr lang="es-CL" sz="2000" dirty="0" smtClean="0"/>
              <a:t>Galeano nos da un acercamiento a dicho concepto </a:t>
            </a:r>
          </a:p>
          <a:p>
            <a:endParaRPr lang="es-CL" sz="1600" dirty="0"/>
          </a:p>
          <a:p>
            <a:endParaRPr lang="es-CL" sz="1600" dirty="0" smtClean="0"/>
          </a:p>
          <a:p>
            <a:endParaRPr lang="es-CL" dirty="0"/>
          </a:p>
        </p:txBody>
      </p:sp>
      <p:sp>
        <p:nvSpPr>
          <p:cNvPr id="4" name="CuadroTexto 3">
            <a:extLst>
              <a:ext uri="{FF2B5EF4-FFF2-40B4-BE49-F238E27FC236}">
                <a16:creationId xmlns:a16="http://schemas.microsoft.com/office/drawing/2014/main" id="{08160DE3-2441-4CBD-987D-5C38732378E9}"/>
              </a:ext>
            </a:extLst>
          </p:cNvPr>
          <p:cNvSpPr txBox="1"/>
          <p:nvPr/>
        </p:nvSpPr>
        <p:spPr>
          <a:xfrm>
            <a:off x="602449" y="3594954"/>
            <a:ext cx="4290646" cy="646331"/>
          </a:xfrm>
          <a:prstGeom prst="rect">
            <a:avLst/>
          </a:prstGeom>
          <a:noFill/>
        </p:spPr>
        <p:txBody>
          <a:bodyPr wrap="square" rtlCol="0">
            <a:spAutoFit/>
          </a:bodyPr>
          <a:lstStyle/>
          <a:p>
            <a:r>
              <a:rPr lang="es-CL" dirty="0" smtClean="0">
                <a:hlinkClick r:id="rId3"/>
              </a:rPr>
              <a:t>https</a:t>
            </a:r>
            <a:r>
              <a:rPr lang="es-CL" dirty="0">
                <a:hlinkClick r:id="rId3"/>
              </a:rPr>
              <a:t>://</a:t>
            </a:r>
            <a:r>
              <a:rPr lang="es-CL" dirty="0" smtClean="0">
                <a:hlinkClick r:id="rId3"/>
              </a:rPr>
              <a:t>www.youtube.com/watch?v=JrAhHJC8dy8</a:t>
            </a:r>
            <a:r>
              <a:rPr lang="es-CL" dirty="0" smtClean="0"/>
              <a:t> </a:t>
            </a:r>
            <a:endParaRPr lang="es-CL" dirty="0"/>
          </a:p>
        </p:txBody>
      </p:sp>
      <p:pic>
        <p:nvPicPr>
          <p:cNvPr id="5" name="Elementos multimedia en línea 5" title="Eduardo Galeano ￂ﾿Para quￃﾩ sirve la utopￃﾭa?">
            <a:hlinkClick r:id="" action="ppaction://media"/>
            <a:extLst>
              <a:ext uri="{FF2B5EF4-FFF2-40B4-BE49-F238E27FC236}">
                <a16:creationId xmlns:a16="http://schemas.microsoft.com/office/drawing/2014/main" id="{14B4E5C9-47D5-4CD3-8939-99D712C91304}"/>
              </a:ext>
            </a:extLst>
          </p:cNvPr>
          <p:cNvPicPr>
            <a:picLocks noRot="1" noChangeAspect="1"/>
          </p:cNvPicPr>
          <p:nvPr>
            <a:videoFile r:link="rId1"/>
          </p:nvPr>
        </p:nvPicPr>
        <p:blipFill>
          <a:blip r:embed="rId4"/>
          <a:stretch>
            <a:fillRect/>
          </a:stretch>
        </p:blipFill>
        <p:spPr>
          <a:xfrm>
            <a:off x="4893095" y="4080516"/>
            <a:ext cx="3508996" cy="1973810"/>
          </a:xfrm>
          <a:prstGeom prst="rect">
            <a:avLst/>
          </a:prstGeom>
        </p:spPr>
      </p:pic>
      <p:pic>
        <p:nvPicPr>
          <p:cNvPr id="6" name="Marcador de contenido 3">
            <a:extLst>
              <a:ext uri="{FF2B5EF4-FFF2-40B4-BE49-F238E27FC236}">
                <a16:creationId xmlns:a16="http://schemas.microsoft.com/office/drawing/2014/main" id="{EE90F247-F04D-440A-A7D8-12AFEA15F85B}"/>
              </a:ext>
            </a:extLst>
          </p:cNvPr>
          <p:cNvPicPr>
            <a:picLocks noChangeAspect="1"/>
          </p:cNvPicPr>
          <p:nvPr/>
        </p:nvPicPr>
        <p:blipFill rotWithShape="1">
          <a:blip r:embed="rId5">
            <a:alphaModFix/>
          </a:blip>
          <a:srcRect t="16856" r="2" b="10649"/>
          <a:stretch/>
        </p:blipFill>
        <p:spPr>
          <a:xfrm>
            <a:off x="8340849" y="309694"/>
            <a:ext cx="3416559" cy="3931591"/>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325926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Cuestionémonos hasta el minuto…. </a:t>
            </a:r>
            <a:endParaRPr lang="es-CL" dirty="0"/>
          </a:p>
        </p:txBody>
      </p:sp>
      <p:sp>
        <p:nvSpPr>
          <p:cNvPr id="3" name="Marcador de contenido 2"/>
          <p:cNvSpPr>
            <a:spLocks noGrp="1"/>
          </p:cNvSpPr>
          <p:nvPr>
            <p:ph sz="quarter" idx="10"/>
          </p:nvPr>
        </p:nvSpPr>
        <p:spPr>
          <a:xfrm>
            <a:off x="539496" y="1435608"/>
            <a:ext cx="10258206" cy="3977640"/>
          </a:xfrm>
        </p:spPr>
        <p:txBody>
          <a:bodyPr>
            <a:normAutofit fontScale="70000" lnSpcReduction="20000"/>
          </a:bodyPr>
          <a:lstStyle/>
          <a:p>
            <a:r>
              <a:rPr lang="es-CL" sz="3400" dirty="0" smtClean="0"/>
              <a:t>¿Qué </a:t>
            </a:r>
            <a:r>
              <a:rPr lang="es-CL" sz="3600" dirty="0" smtClean="0"/>
              <a:t>impacto causa en el lector leer obras de este tipo o genero?</a:t>
            </a:r>
          </a:p>
          <a:p>
            <a:r>
              <a:rPr lang="es-CL" sz="3600" dirty="0" smtClean="0"/>
              <a:t>¿Cuál es tu postura acerca de la necesidad de la ciencia ficción en la vida de las personas?</a:t>
            </a:r>
            <a:endParaRPr lang="es-CL" sz="3600" dirty="0"/>
          </a:p>
          <a:p>
            <a:r>
              <a:rPr lang="es-CL" sz="3600" dirty="0" smtClean="0"/>
              <a:t>¿Qué características presentan estas hipotéticas sociedades que se platean en estas obras ?</a:t>
            </a:r>
          </a:p>
        </p:txBody>
      </p:sp>
    </p:spTree>
    <p:extLst>
      <p:ext uri="{BB962C8B-B14F-4D97-AF65-F5344CB8AC3E}">
        <p14:creationId xmlns:p14="http://schemas.microsoft.com/office/powerpoint/2010/main" val="2710452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Novela </a:t>
            </a:r>
            <a:r>
              <a:rPr lang="es-CL" dirty="0" err="1" smtClean="0"/>
              <a:t>Distópica</a:t>
            </a:r>
            <a:r>
              <a:rPr lang="es-CL" dirty="0" smtClean="0"/>
              <a:t> </a:t>
            </a:r>
            <a:endParaRPr lang="es-CL" dirty="0"/>
          </a:p>
        </p:txBody>
      </p:sp>
      <p:sp>
        <p:nvSpPr>
          <p:cNvPr id="3" name="Marcador de contenido 2"/>
          <p:cNvSpPr>
            <a:spLocks noGrp="1"/>
          </p:cNvSpPr>
          <p:nvPr>
            <p:ph sz="quarter" idx="10"/>
          </p:nvPr>
        </p:nvSpPr>
        <p:spPr>
          <a:xfrm>
            <a:off x="539495" y="1435608"/>
            <a:ext cx="5141457" cy="4790094"/>
          </a:xfrm>
        </p:spPr>
        <p:txBody>
          <a:bodyPr>
            <a:normAutofit/>
          </a:bodyPr>
          <a:lstStyle/>
          <a:p>
            <a:pPr algn="just"/>
            <a:r>
              <a:rPr lang="es-MX" sz="2000" dirty="0"/>
              <a:t>La </a:t>
            </a:r>
            <a:r>
              <a:rPr lang="es-MX" sz="2000" dirty="0" err="1"/>
              <a:t>distopía</a:t>
            </a:r>
            <a:r>
              <a:rPr lang="es-MX" sz="2000" dirty="0"/>
              <a:t> es un subgénero de la literatura de ciencia ficción que se ha convertido durante el último año en asunto principal de una nueva ola de libros juveniles.</a:t>
            </a:r>
          </a:p>
          <a:p>
            <a:pPr algn="just"/>
            <a:r>
              <a:rPr lang="es-MX" sz="2000" dirty="0"/>
              <a:t>Los jóvenes lectores alrededor del mundo reciben con gran entusiasmo una nueva hornada de novelas, como las de las sagas </a:t>
            </a:r>
            <a:r>
              <a:rPr lang="es-MX" sz="2000" i="1" dirty="0"/>
              <a:t>Delirium </a:t>
            </a:r>
            <a:r>
              <a:rPr lang="es-MX" sz="2000" dirty="0"/>
              <a:t>o bien </a:t>
            </a:r>
            <a:r>
              <a:rPr lang="es-MX" sz="2000" i="1" dirty="0"/>
              <a:t>Despierta. </a:t>
            </a:r>
            <a:r>
              <a:rPr lang="es-MX" sz="2000" i="1" dirty="0" err="1"/>
              <a:t>Across</a:t>
            </a:r>
            <a:r>
              <a:rPr lang="es-MX" sz="2000" i="1" dirty="0"/>
              <a:t> </a:t>
            </a:r>
            <a:r>
              <a:rPr lang="es-MX" sz="2000" i="1" dirty="0" err="1"/>
              <a:t>the</a:t>
            </a:r>
            <a:r>
              <a:rPr lang="es-MX" sz="2000" i="1" dirty="0"/>
              <a:t> </a:t>
            </a:r>
            <a:r>
              <a:rPr lang="es-MX" sz="2000" i="1" dirty="0" err="1"/>
              <a:t>Universe</a:t>
            </a:r>
            <a:r>
              <a:rPr lang="es-MX" sz="2000" dirty="0"/>
              <a:t>. </a:t>
            </a:r>
          </a:p>
          <a:p>
            <a:endParaRPr lang="es-CL" sz="1400" dirty="0"/>
          </a:p>
        </p:txBody>
      </p:sp>
      <p:pic>
        <p:nvPicPr>
          <p:cNvPr id="4" name="Imagen 3"/>
          <p:cNvPicPr>
            <a:picLocks noChangeAspect="1"/>
          </p:cNvPicPr>
          <p:nvPr/>
        </p:nvPicPr>
        <p:blipFill>
          <a:blip r:embed="rId2"/>
          <a:stretch>
            <a:fillRect/>
          </a:stretch>
        </p:blipFill>
        <p:spPr>
          <a:xfrm>
            <a:off x="6122854" y="1965189"/>
            <a:ext cx="5467562" cy="3404479"/>
          </a:xfrm>
          <a:prstGeom prst="rect">
            <a:avLst/>
          </a:prstGeom>
        </p:spPr>
      </p:pic>
    </p:spTree>
    <p:extLst>
      <p:ext uri="{BB962C8B-B14F-4D97-AF65-F5344CB8AC3E}">
        <p14:creationId xmlns:p14="http://schemas.microsoft.com/office/powerpoint/2010/main" val="3191146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En resumen… </a:t>
            </a:r>
            <a:endParaRPr lang="es-CL" dirty="0"/>
          </a:p>
        </p:txBody>
      </p:sp>
      <p:sp>
        <p:nvSpPr>
          <p:cNvPr id="3" name="Marcador de contenido 2"/>
          <p:cNvSpPr>
            <a:spLocks noGrp="1"/>
          </p:cNvSpPr>
          <p:nvPr>
            <p:ph sz="quarter" idx="10"/>
          </p:nvPr>
        </p:nvSpPr>
        <p:spPr>
          <a:xfrm>
            <a:off x="539496" y="1435608"/>
            <a:ext cx="8896334" cy="4342622"/>
          </a:xfrm>
        </p:spPr>
        <p:txBody>
          <a:bodyPr>
            <a:normAutofit fontScale="92500" lnSpcReduction="20000"/>
          </a:bodyPr>
          <a:lstStyle/>
          <a:p>
            <a:pPr algn="just"/>
            <a:r>
              <a:rPr lang="es-ES" sz="2400" dirty="0"/>
              <a:t>El relato </a:t>
            </a:r>
            <a:r>
              <a:rPr lang="es-ES" sz="2400" dirty="0" err="1"/>
              <a:t>distópico</a:t>
            </a:r>
            <a:r>
              <a:rPr lang="es-ES" sz="2400" dirty="0"/>
              <a:t> nos presenta una hipotética sociedad futura donde, ya sea por la deshumanización de la misma, un gobierno totalitario o el control intrusivo que la tecnología ejerce sobre el día al día, el individualismo se degrada en términos absolutos en favor del pensamiento único y de una sociedad unitaria. En definitiva, un mundo de pesadilla donde nadie debe saltarse las reglas o corre el riesgo de ser aniquilado. Por ello, se afirma que la </a:t>
            </a:r>
            <a:r>
              <a:rPr lang="es-ES" sz="2400" dirty="0" err="1"/>
              <a:t>distopía</a:t>
            </a:r>
            <a:r>
              <a:rPr lang="es-ES" sz="2400" dirty="0"/>
              <a:t> es lo opuesto a la utopía, la sociedad ideal donde todo funciona a las mil maravillas. </a:t>
            </a:r>
          </a:p>
          <a:p>
            <a:endParaRPr lang="es-CL" dirty="0"/>
          </a:p>
        </p:txBody>
      </p:sp>
    </p:spTree>
    <p:extLst>
      <p:ext uri="{BB962C8B-B14F-4D97-AF65-F5344CB8AC3E}">
        <p14:creationId xmlns:p14="http://schemas.microsoft.com/office/powerpoint/2010/main" val="3737355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Identifiquemos Utopía – </a:t>
            </a:r>
            <a:r>
              <a:rPr lang="es-CL" dirty="0" err="1" smtClean="0"/>
              <a:t>Distopía</a:t>
            </a:r>
            <a:r>
              <a:rPr lang="es-CL" dirty="0" smtClean="0"/>
              <a:t> </a:t>
            </a:r>
            <a:endParaRPr lang="es-CL" dirty="0"/>
          </a:p>
        </p:txBody>
      </p:sp>
      <p:sp>
        <p:nvSpPr>
          <p:cNvPr id="3" name="Marcador de contenido 2"/>
          <p:cNvSpPr>
            <a:spLocks noGrp="1"/>
          </p:cNvSpPr>
          <p:nvPr>
            <p:ph sz="quarter" idx="10"/>
          </p:nvPr>
        </p:nvSpPr>
        <p:spPr>
          <a:xfrm>
            <a:off x="539496" y="1435607"/>
            <a:ext cx="4862596" cy="4751183"/>
          </a:xfrm>
        </p:spPr>
        <p:txBody>
          <a:bodyPr>
            <a:normAutofit/>
          </a:bodyPr>
          <a:lstStyle/>
          <a:p>
            <a:pPr algn="just"/>
            <a:r>
              <a:rPr lang="es-ES" sz="1600" dirty="0"/>
              <a:t>“</a:t>
            </a:r>
            <a:r>
              <a:rPr lang="es-ES" sz="2000" dirty="0"/>
              <a:t>Una dictadura perfecta tendría la apariencia de una democracia, pero sería básicamente una prisión sin muros en la que los presos ni siquiera soñarían con escapar. Sería esencialmente un sistema de esclavitud, en el que, gracias al consumo y al entretenimiento, los esclavos amarían su servidumbre”. ‘Un mundo feliz’ (1932)</a:t>
            </a:r>
          </a:p>
          <a:p>
            <a:endParaRPr lang="es-CL" dirty="0"/>
          </a:p>
        </p:txBody>
      </p:sp>
      <p:sp>
        <p:nvSpPr>
          <p:cNvPr id="5" name="Rectángulo 4"/>
          <p:cNvSpPr/>
          <p:nvPr/>
        </p:nvSpPr>
        <p:spPr>
          <a:xfrm>
            <a:off x="5943600" y="2391568"/>
            <a:ext cx="5593403" cy="4154984"/>
          </a:xfrm>
          <a:prstGeom prst="rect">
            <a:avLst/>
          </a:prstGeom>
        </p:spPr>
        <p:txBody>
          <a:bodyPr wrap="square">
            <a:spAutoFit/>
          </a:bodyPr>
          <a:lstStyle/>
          <a:p>
            <a:pPr algn="just"/>
            <a:r>
              <a:rPr lang="es-MX" sz="2400" dirty="0" smtClean="0"/>
              <a:t>si </a:t>
            </a:r>
            <a:r>
              <a:rPr lang="es-MX" sz="2400" dirty="0"/>
              <a:t>una utopía es una sociedad ideal, perfecta , una </a:t>
            </a:r>
            <a:r>
              <a:rPr lang="es-MX" sz="2400" dirty="0" err="1"/>
              <a:t>distopía</a:t>
            </a:r>
            <a:r>
              <a:rPr lang="es-MX" sz="2400" dirty="0"/>
              <a:t> es todo lo contrario, son sociedades ficticias muy presentes en la literatura y en el cine. Pertenece al </a:t>
            </a:r>
            <a:r>
              <a:rPr lang="es-MX" sz="2400" dirty="0" err="1"/>
              <a:t>subgénero</a:t>
            </a:r>
            <a:r>
              <a:rPr lang="es-MX" sz="2400" dirty="0"/>
              <a:t> de la literatura de ciencia </a:t>
            </a:r>
            <a:r>
              <a:rPr lang="es-MX" sz="2400" dirty="0" err="1"/>
              <a:t>ficción</a:t>
            </a:r>
            <a:r>
              <a:rPr lang="es-MX" sz="2400" dirty="0"/>
              <a:t> que se define como una sociedad caracterizada por un enfoque en las sociedades negativo tal como la pobreza masiva, la desconfianza pública, el Estado policial, la miseria, el sufrimiento o la opresión. </a:t>
            </a:r>
            <a:endParaRPr lang="es-CL" sz="2400" dirty="0"/>
          </a:p>
        </p:txBody>
      </p:sp>
    </p:spTree>
    <p:extLst>
      <p:ext uri="{BB962C8B-B14F-4D97-AF65-F5344CB8AC3E}">
        <p14:creationId xmlns:p14="http://schemas.microsoft.com/office/powerpoint/2010/main" val="4289550970"/>
      </p:ext>
    </p:extLst>
  </p:cSld>
  <p:clrMapOvr>
    <a:masterClrMapping/>
  </p:clrMapOvr>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6715158_TF10001108.potx" id="{3068D4C4-799F-4D37-B4B4-23B54CC64B2C}" vid="{0428EABF-2A66-4C1D-8919-2064943E471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la oficin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8a52e8c320b9a064ae3583ae3861c9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8020cb39231a0945110f9cd888b521a"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FD7FC771-7DFE-49DA-B577-71181BFBC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E8C63A-4744-4DE4-BB49-0FF0B5375C60}">
  <ds:schemaRefs>
    <ds:schemaRef ds:uri="http://schemas.microsoft.com/sharepoint/v3/contenttype/forms"/>
  </ds:schemaRefs>
</ds:datastoreItem>
</file>

<file path=customXml/itemProps3.xml><?xml version="1.0" encoding="utf-8"?>
<ds:datastoreItem xmlns:ds="http://schemas.openxmlformats.org/officeDocument/2006/customXml" ds:itemID="{950072C5-DDE0-4258-BA7A-4D4B80DFA632}">
  <ds:schemaRefs>
    <ds:schemaRef ds:uri="http://purl.org/dc/dcmitype/"/>
    <ds:schemaRef ds:uri="http://schemas.microsoft.com/office/2006/metadata/properties"/>
    <ds:schemaRef ds:uri="http://www.w3.org/XML/1998/namespace"/>
    <ds:schemaRef ds:uri="http://purl.org/dc/elements/1.1/"/>
    <ds:schemaRef ds:uri="16c05727-aa75-4e4a-9b5f-8a80a1165891"/>
    <ds:schemaRef ds:uri="http://schemas.microsoft.com/office/infopath/2007/PartnerControls"/>
    <ds:schemaRef ds:uri="71af3243-3dd4-4a8d-8c0d-dd76da1f02a5"/>
    <ds:schemaRef ds:uri="http://schemas.microsoft.com/office/2006/documentManagement/type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Le damos la bienvenida a PowerPoint 2016</Template>
  <TotalTime>0</TotalTime>
  <Words>857</Words>
  <Application>Microsoft Office PowerPoint</Application>
  <PresentationFormat>Panorámica</PresentationFormat>
  <Paragraphs>49</Paragraphs>
  <Slides>12</Slides>
  <Notes>1</Notes>
  <HiddenSlides>0</HiddenSlides>
  <MMClips>1</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Calibri</vt:lpstr>
      <vt:lpstr>Segoe UI</vt:lpstr>
      <vt:lpstr>Segoe UI Light</vt:lpstr>
      <vt:lpstr>WelcomeDoc</vt:lpstr>
      <vt:lpstr>Unidad 1: Literatura y efecto estético </vt:lpstr>
      <vt:lpstr>Objetivos de clase </vt:lpstr>
      <vt:lpstr>Para entender todo debemos conocer a… </vt:lpstr>
      <vt:lpstr>¿Por qué es importante Tomás Moro? </vt:lpstr>
      <vt:lpstr>Concepto de Utopía…. </vt:lpstr>
      <vt:lpstr>Cuestionémonos hasta el minuto…. </vt:lpstr>
      <vt:lpstr>Novela Distópica </vt:lpstr>
      <vt:lpstr>En resumen… </vt:lpstr>
      <vt:lpstr>Identifiquemos Utopía – Distopía </vt:lpstr>
      <vt:lpstr>Características </vt:lpstr>
      <vt:lpstr>Algunas obras </vt:lpstr>
      <vt:lpstr>Actividad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2020-03-30T20:17:24Z</dcterms:created>
  <dcterms:modified xsi:type="dcterms:W3CDTF">2020-03-31T23:21:24Z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